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9" r:id="rId3"/>
    <p:sldId id="347" r:id="rId4"/>
    <p:sldId id="339" r:id="rId5"/>
    <p:sldId id="344" r:id="rId6"/>
    <p:sldId id="348" r:id="rId7"/>
    <p:sldId id="341" r:id="rId8"/>
    <p:sldId id="342" r:id="rId9"/>
    <p:sldId id="349" r:id="rId10"/>
    <p:sldId id="305" r:id="rId11"/>
    <p:sldId id="319" r:id="rId12"/>
    <p:sldId id="33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8600D0-C852-4518-9ED9-12368687EF96}">
          <p14:sldIdLst>
            <p14:sldId id="256"/>
            <p14:sldId id="329"/>
            <p14:sldId id="347"/>
            <p14:sldId id="339"/>
            <p14:sldId id="344"/>
            <p14:sldId id="348"/>
            <p14:sldId id="341"/>
            <p14:sldId id="342"/>
            <p14:sldId id="349"/>
            <p14:sldId id="305"/>
            <p14:sldId id="31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3FAC1E-3A9F-D2BF-5AA7-50AEC16CB01F}" name="Tichinin, Lilli, DCA" initials="TLD" userId="S::Lilli.Tichinin@state.nm.us::48efce75-672d-4ac5-817d-8322b17560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DE6D4E"/>
    <a:srgbClr val="FF9933"/>
    <a:srgbClr val="00FF00"/>
    <a:srgbClr val="FF00FF"/>
    <a:srgbClr val="FFFFFF"/>
    <a:srgbClr val="287A93"/>
    <a:srgbClr val="53A893"/>
    <a:srgbClr val="4B7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8" autoAdjust="0"/>
    <p:restoredTop sz="94837" autoAdjust="0"/>
  </p:normalViewPr>
  <p:slideViewPr>
    <p:cSldViewPr>
      <p:cViewPr varScale="1">
        <p:scale>
          <a:sx n="93" d="100"/>
          <a:sy n="93" d="100"/>
        </p:scale>
        <p:origin x="17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77A171-BD46-42B4-8B16-0668223AE296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265C73-FD2D-4C8B-9046-8C2E7CC576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1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18:08.85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0,'2075'69'0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23:26:04.66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6759 7 0,'-6759'48'0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23:26:04.66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6924 74 0,'-6923'0'0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3:26:04.67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7014 52,'-333'15,"290"-12,-168 2,-68 5,79 6,-221-14,199-5,173 1,-60-12,36 4,38 4,1-1,-43-16,51 14,0 2,0 0,-1 2,-52-4,-1021 11,1082-1,1 1,-32 7,-30 3,-24-11,41-1,-115 14,99-5,-1-4,-109-7,56 0,87 1,1 0,1 2,-1 2,-44 9,49-6,0-1,0-3,-42-2,41-1,-1 2,-71 11,57-5,0-2,-1-2,-65-6,11 0,72 2,0-2,0-3,-55-13,45 6,4 0,-52-6,54 13,-14-3,-83 0,-571 10,688 0,1 1,-29 7,-36 3,18-2,48-4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23:26:04.67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6898 24 0,'-6898'-24'0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3:34.94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0,'1989'14'0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3:51.97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0,'2027'0'0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4:21.56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0,'2065'0'0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56:22.54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1169 0 0,'-1169'114'0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0T17:01:15.428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5,'71'-2,"-43"0,1 1,1 2,41 6,-26 9,-35-13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0T17:01:17.714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486 27,'-10'-1,"1"0,-1-1,1 0,-13-4,12 2,1 2,-2-1,2 2,-12-2,-45 1,1 3,-1 3,-85 16,142-18,1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6:05:54.3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0,'702'0'0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0T17:01:21.895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1,'23'1,"0"1,26 7,-27-5,0 0,33 0,2-4,-47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56:22.54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2120 200 0,'-2020'197'0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56:22.54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2061 200 0,'-1961'191'0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4:21.56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0,'2965'0'0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4:21.56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0,'2965'0'0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4:21.56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0,'2965'0'0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23:55:37.89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0,'1811'0'0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3:55:37.89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4,'64'-2,"-40"1,2 0,1 2,37 4,-24 9,-32-11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3:55:37.900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435 23,'-9'-1,"0"0,0-1,2 1,-14-4,13 1,0 2,-1 0,-1 1,-8-1,-41 0,1 3,-1 2,-76 14,126-15,3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3:55:37.901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1,'21'1,"-1"0,23 7,-22-4,-2-1,30 0,2-3,-42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0T16:43:25.03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22,'223'10,"-2"-1,-120-4,-58-1,49-3,-27-11,-46 6,0 1,30 0,168 13,54 0,7-20,-29 20,-83-1,-40-6,127-6,-191-4,-39 3,0 1,2 1,-2 2,0 0,0 1,42 9,91 22,-128-29,-2-2,2-1,43-6,27 0,-68 4,0-1,1-2,45-14,-22 6,-22 7,-3 2,1 2,1 1,0 1,48 6,-18-1,117-9,-167 3,29-3,2 2,0 1,53 7,-41-1,0-2,60-6,-12 0,70 6,179-6,-220-6,28-1,-146 10,0 1,-1 0,0 1,2 0,-2 1,1 0,-2 1,1 1,1 0,16 10,-19-10,-1-1,2-1,-1 0,0 0,0-1,22 2,62-1,-92-3,87 1,69-3,-90-7,-36 5,51-2,-70 6,99 2,149-18,-53-14,-97 19,187 7,-158 6,11 8,-60 11,-48-17,1-1,0-2,52-7,32 1,-5-5,-58 4,0 3,0 2,-1 3,116 20,-135-12,1-3,-2-2,66-2,-59 0,67 11,-17-2,-56-8,0-2,2-2,-2-2,51-10,-44 3,-14 1,1 2,58-2,-79 9,226 7,-176 0,95 4,-115-13,1-3,-2-1,94-25,-93 18,-1 2,2 3,55-2,151 9,-112 2,-56-3,90 2,-149 3,2 0,-2 2,2 1,37 16,-57-19,-1-2,0 0,1 0,0 0,1-1,-2-1,1 0,-1 0,1-1,0 0,0-1,-1 0,19-7,-8 6,-1 0,0 2,1 0,-1 1,0 1,25 5,46 1,-79-6,0 1,-1 0,1 0,-1 1,18 7,0 1,-42-6,-26 1,23-4,7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5:42:22.657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 0,'682'-19'0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5:39:57.40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1,'17'1,"1"1,-1 1,0 0,26 10,-26-8,0 0,0-1,0-1,33 2,-45-5,0 0,1-1,-1 1,0-1,0-1,0 1,0-1,-1 1,1-1,0-1,-1 1,9-6,-6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5:40:00.86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0,'37'0,"0"2,0 1,0 1,45 13,-60-12,-13-4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5:40:04.26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0,'3'2,"0"0,1 0,-1 0,1 0,-1-1,1 0,0 0,0 0,-1 0,1 0,7 0,-3 0,21 3,-1-1,1-1,53-5,-13 1,-60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5:40:21.04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1,'4'3,"0"0,0-1,0 1,0-1,1 0,-1 0,1 0,0 0,-1-1,1 0,0 0,0 0,9 0,76-3,-44 0,2 8,-41-4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3T16:07:05.5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 2,'63'0,"-16"-2,1 3,-1 1,75 15,-73-10,0-1,1-3,95-5,-37-1,-60 3,0 2,73 13,-113-13,178 42,-178-42,0 1,0 1,0-1,0 1,0 1,-1-1,0 1,0 1,8 7,-11-9,-1 0,1 1,-1 0,0 0,0 0,0 0,-1 0,0 1,0-1,0 1,0-1,-1 1,0 0,0 9,-1 95,-2-79,2 0,1 1,8 52,10-19,-13-50,-1 1,-1 1,0-1,2 28,-6-42,0 0,0 0,0 0,0 0,0 0,0 0,-1 0,1 0,-1 0,1 0,-1 0,0 0,0-1,0 1,-2 2,3-3,-1 0,0-1,1 1,-1-1,0 0,0 1,0-1,0 1,1-1,-1 0,0 0,0 1,0-1,0 0,0 0,0 0,0 0,0 0,0 0,0-1,1 1,-1 0,-1-1,-3-1,0 0,0 0,1-1,-1 0,1 0,0 0,-1 0,2-1,-7-6,4 4,-1 0,1 0,-1 1,0 0,-1 0,1 0,-1 1,0 0,0 1,0-1,-13-2,-7 0,-1 1,-34-1,1 0,-47-4,-178 8,132 5,55-5,-112 5,210-3,-1 0,1 1,0-1,0 1,-1-1,1 1,0 0,0 0,0 0,0 0,0 1,0-1,0 0,0 1,1-1,-1 1,0 0,1 0,0-1,-1 1,1 0,0 0,0 0,0 1,0-1,0 0,0 0,1 0,-1 1,1-1,0 0,-1 1,1-1,0 0,0 1,1 2,1 11,0 0,0 0,2 0,5 18,-6-26,9 48,-10-40,1-1,1 0,9 24,-11-36,0 0,0 0,0-1,0 1,1-1,-1 1,1-1,0 0,0 0,-1 0,1 0,1 0,-1-1,0 1,0-1,0 0,1 0,-1 0,1-1,-1 1,6-1,11 2,0-2,34-3,-23 0,397 0,-254 4,-154 0,0 2,0 0,-1 1,1 1,34 14,-9-3,-41-15,0 1,0-1,0 1,-1 0,1 0,0 0,-1 1,0-1,0 1,0 0,0 0,0 0,0 0,-1 1,0-1,1 1,1 3,1 6,0 0,-1 0,5 25,-7-26,1-1,0 1,0-1,1 0,9 17,-8-19,0 0,0 0,-1 1,-1-1,1 1,-2 0,1 1,-1-1,-1 0,0 0,0 1,-1-1,0 1,-1-1,0 0,-5 18,5-25,-1-1,0 1,0 0,0-1,0 1,0-1,-1 0,1 0,-1 0,0 0,1 0,-1 0,0-1,0 0,0 1,0-1,0 0,0 0,0-1,-1 1,1-1,-4 1,-12 1,0-1,-31-3,27 1,-342-26,311 22,-99-15,95 13,0 3,-112 6,-50-4,129-19,70 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16:07:09.6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0,'3169'0'0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16:07:20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0,'4252'29'0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18:08.85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0,'2180'70'0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17:32.02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233.91211"/>
      <inkml:brushProperty name="anchorY" value="-1339.74463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2:56:31.101"/>
    </inkml:context>
    <inkml:brush xml:id="br0">
      <inkml:brushProperty name="width" value="0.2" units="cm"/>
      <inkml:brushProperty name="height" value="0.4" units="cm"/>
      <inkml:brushProperty name="color" value="#42FB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0,'7125'0'0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6:08:42.294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0,'7109'74'0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6:09:40.75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 0,'2147'-35'0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6:09:40.75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100 235 0,'2147'-35'0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42B28-AEAE-41EE-AB55-A7332DC4C143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FFB2-EC6F-45F0-88CF-C8923E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FFB2-EC6F-45F0-88CF-C8923EF172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7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 word for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FFB2-EC6F-45F0-88CF-C8923EF172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0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3048000"/>
            <a:ext cx="7543800" cy="2438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3505200"/>
            <a:ext cx="7543800" cy="1470025"/>
          </a:xfrm>
        </p:spPr>
        <p:txBody>
          <a:bodyPr>
            <a:noAutofit/>
          </a:bodyPr>
          <a:lstStyle>
            <a:lvl1pPr>
              <a:defRPr sz="5500">
                <a:solidFill>
                  <a:schemeClr val="accent6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6252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64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2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3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2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00" y="11430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FF"/>
                </a:solidFill>
                <a:latin typeface="Arial Black" panose="020B0A04020102020204" pitchFamily="34" charset="0"/>
                <a:cs typeface="Avenir Black"/>
              </a:rPr>
              <a:t>Thank you!</a:t>
            </a:r>
          </a:p>
        </p:txBody>
      </p:sp>
      <p:pic>
        <p:nvPicPr>
          <p:cNvPr id="7" name="Picture 6" descr="NMA_public support_LOGO_whitetext_transparen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39" y="4327142"/>
            <a:ext cx="2766723" cy="178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6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ing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76200" y="609600"/>
            <a:ext cx="9296400" cy="14478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0"/>
            <a:ext cx="8229600" cy="1143000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rgbClr val="FFFFFF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Section 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7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ing w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"/>
            <a:ext cx="9220200" cy="14478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09600"/>
            <a:ext cx="4038600" cy="1447800"/>
          </a:xfrm>
        </p:spPr>
        <p:txBody>
          <a:bodyPr>
            <a:normAutofit/>
          </a:bodyPr>
          <a:lstStyle>
            <a:lvl1pPr>
              <a:defRPr sz="4200" baseline="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Heading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038600" y="228600"/>
            <a:ext cx="4876800" cy="640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35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ing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1685925"/>
            <a:ext cx="9296400" cy="348615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76400"/>
            <a:ext cx="8229600" cy="3505200"/>
          </a:xfrm>
        </p:spPr>
        <p:txBody>
          <a:bodyPr>
            <a:no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Heading </a:t>
            </a:r>
            <a:br>
              <a:rPr lang="en-US" dirty="0"/>
            </a:br>
            <a:r>
              <a:rPr lang="en-US" dirty="0"/>
              <a:t>Style 3</a:t>
            </a:r>
          </a:p>
        </p:txBody>
      </p:sp>
    </p:spTree>
    <p:extLst>
      <p:ext uri="{BB962C8B-B14F-4D97-AF65-F5344CB8AC3E}">
        <p14:creationId xmlns:p14="http://schemas.microsoft.com/office/powerpoint/2010/main" val="41654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229600" cy="838200"/>
          </a:xfrm>
        </p:spPr>
        <p:txBody>
          <a:bodyPr anchor="ctr">
            <a:normAutofit/>
          </a:bodyPr>
          <a:lstStyle>
            <a:lvl1pPr algn="r">
              <a:defRPr sz="38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7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229600" cy="838200"/>
          </a:xfrm>
        </p:spPr>
        <p:txBody>
          <a:bodyPr anchor="ctr">
            <a:normAutofit/>
          </a:bodyPr>
          <a:lstStyle>
            <a:lvl1pPr algn="r">
              <a:defRPr sz="3800" b="1" baseline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58693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>
            <a:lvl1pPr algn="r">
              <a:defRPr sz="3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07047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5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DED4-3915-4F8A-B83D-70DC87C3D3B8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C88C-AC86-474B-9E3C-099440EAA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png"/><Relationship Id="rId18" Type="http://schemas.openxmlformats.org/officeDocument/2006/relationships/customXml" Target="../ink/ink37.xml"/><Relationship Id="rId3" Type="http://schemas.openxmlformats.org/officeDocument/2006/relationships/customXml" Target="../ink/ink30.xml"/><Relationship Id="rId7" Type="http://schemas.openxmlformats.org/officeDocument/2006/relationships/image" Target="../media/image310.png"/><Relationship Id="rId12" Type="http://schemas.openxmlformats.org/officeDocument/2006/relationships/customXml" Target="../ink/ink34.xml"/><Relationship Id="rId17" Type="http://schemas.openxmlformats.org/officeDocument/2006/relationships/image" Target="../media/image36.png"/><Relationship Id="rId2" Type="http://schemas.openxmlformats.org/officeDocument/2006/relationships/hyperlink" Target="https://view.officeapps.live.com/op/view.aspx?src=https%3A%2F%2Fnmarts.org%2Fwp-content%2Fuploads%2F2025%2F08%2FProject_Location_Template-FY26.xlsx&amp;wdOrigin=BROWSELINK" TargetMode="Externa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1.xml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customXml" Target="../ink/ink33.xml"/><Relationship Id="rId19" Type="http://schemas.openxmlformats.org/officeDocument/2006/relationships/image" Target="../media/image37.png"/><Relationship Id="rId4" Type="http://schemas.openxmlformats.org/officeDocument/2006/relationships/image" Target="../media/image290.png"/><Relationship Id="rId9" Type="http://schemas.openxmlformats.org/officeDocument/2006/relationships/image" Target="../media/image320.png"/><Relationship Id="rId14" Type="http://schemas.openxmlformats.org/officeDocument/2006/relationships/customXml" Target="../ink/ink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marts.org/grants/manage-your-grant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nmarts.org/wp-content/uploads/2025/10/Budget-Detail-Tips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8.xml"/><Relationship Id="rId2" Type="http://schemas.openxmlformats.org/officeDocument/2006/relationships/customXml" Target="../ink/ink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15" Type="http://schemas.openxmlformats.org/officeDocument/2006/relationships/customXml" Target="../ink/ink9.xml"/><Relationship Id="rId10" Type="http://schemas.openxmlformats.org/officeDocument/2006/relationships/customXml" Target="../ink/ink7.xml"/><Relationship Id="rId9" Type="http://schemas.openxmlformats.org/officeDocument/2006/relationships/image" Target="../media/image120.png"/><Relationship Id="rId1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customXml" Target="../ink/ink11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6.png"/><Relationship Id="rId18" Type="http://schemas.openxmlformats.org/officeDocument/2006/relationships/customXml" Target="../ink/ink21.xml"/><Relationship Id="rId3" Type="http://schemas.openxmlformats.org/officeDocument/2006/relationships/image" Target="../media/image8.png"/><Relationship Id="rId21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18.xml"/><Relationship Id="rId17" Type="http://schemas.openxmlformats.org/officeDocument/2006/relationships/image" Target="../media/image28.png"/><Relationship Id="rId25" Type="http://schemas.openxmlformats.org/officeDocument/2006/relationships/customXml" Target="../ink/ink25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5.xml"/><Relationship Id="rId11" Type="http://schemas.openxmlformats.org/officeDocument/2006/relationships/image" Target="../media/image25.png"/><Relationship Id="rId24" Type="http://schemas.openxmlformats.org/officeDocument/2006/relationships/customXml" Target="../ink/ink24.xml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29.png"/><Relationship Id="rId10" Type="http://schemas.openxmlformats.org/officeDocument/2006/relationships/customXml" Target="../ink/ink17.xml"/><Relationship Id="rId19" Type="http://schemas.openxmlformats.org/officeDocument/2006/relationships/image" Target="../media/image160.png"/><Relationship Id="rId4" Type="http://schemas.openxmlformats.org/officeDocument/2006/relationships/customXml" Target="../ink/ink14.xml"/><Relationship Id="rId9" Type="http://schemas.openxmlformats.org/officeDocument/2006/relationships/image" Target="../media/image24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10.tmp"/><Relationship Id="rId3" Type="http://schemas.openxmlformats.org/officeDocument/2006/relationships/customXml" Target="../ink/ink26.xml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customXml" Target="../ink/ink29.xml"/><Relationship Id="rId1" Type="http://schemas.openxmlformats.org/officeDocument/2006/relationships/slideLayout" Target="../slideLayouts/slideLayout10.xml"/><Relationship Id="rId5" Type="http://schemas.openxmlformats.org/officeDocument/2006/relationships/customXml" Target="../ink/ink27.xml"/><Relationship Id="rId15" Type="http://schemas.openxmlformats.org/officeDocument/2006/relationships/image" Target="../media/image27.png"/><Relationship Id="rId4" Type="http://schemas.openxmlformats.org/officeDocument/2006/relationships/image" Target="../media/image30.png"/><Relationship Id="rId14" Type="http://schemas.openxmlformats.org/officeDocument/2006/relationships/customXml" Target="../ink/ink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3" y="2170176"/>
              <a:ext cx="7650479" cy="2468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531" y="2414016"/>
              <a:ext cx="7842503" cy="21183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5800" y="2133600"/>
              <a:ext cx="7543800" cy="2362200"/>
            </a:xfrm>
            <a:custGeom>
              <a:avLst/>
              <a:gdLst/>
              <a:ahLst/>
              <a:cxnLst/>
              <a:rect l="l" t="t" r="r" b="b"/>
              <a:pathLst>
                <a:path w="7543800" h="2362200">
                  <a:moveTo>
                    <a:pt x="75438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7543800" y="23622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F6E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5082" y="2445219"/>
            <a:ext cx="6656705" cy="16627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35"/>
              </a:spcBef>
            </a:pPr>
            <a:br>
              <a:rPr lang="en-US" sz="3600" dirty="0">
                <a:solidFill>
                  <a:srgbClr val="287992"/>
                </a:solidFill>
              </a:rPr>
            </a:br>
            <a:r>
              <a:rPr lang="en-US" sz="3600" dirty="0">
                <a:solidFill>
                  <a:srgbClr val="287992"/>
                </a:solidFill>
              </a:rPr>
              <a:t>Final Report Tips</a:t>
            </a:r>
            <a:br>
              <a:rPr lang="en-US" sz="3600" dirty="0">
                <a:solidFill>
                  <a:srgbClr val="287992"/>
                </a:solidFill>
              </a:rPr>
            </a:br>
            <a:r>
              <a:rPr lang="en-US" sz="3600" dirty="0">
                <a:solidFill>
                  <a:srgbClr val="287992"/>
                </a:solidFill>
              </a:rPr>
              <a:t>FY2026</a:t>
            </a:r>
            <a:endParaRPr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ABDB0-7DF9-D0C0-DFB2-A186D86C7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34" y="4679676"/>
            <a:ext cx="1905000" cy="1235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609600"/>
            <a:ext cx="9296400" cy="1447800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003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describe the New Mexico Arts-funded programs and services as outlined in your Schedule of Programs and Services in your Grant Agreement –See Executed Grant Agreement.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programs didn't happen as planned, please discuss in your narrative and describe any program changes in your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include only the funded programs and services; do not include activities outside of your grant period or activities that are subject to funding restrictions.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Final Narrative</a:t>
            </a:r>
          </a:p>
        </p:txBody>
      </p:sp>
    </p:spTree>
    <p:extLst>
      <p:ext uri="{BB962C8B-B14F-4D97-AF65-F5344CB8AC3E}">
        <p14:creationId xmlns:p14="http://schemas.microsoft.com/office/powerpoint/2010/main" val="190700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7482" y="93698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207244"/>
            <a:ext cx="9296400" cy="886846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214" y="4111148"/>
            <a:ext cx="82587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PAL captures geographic information for your </a:t>
            </a:r>
            <a:r>
              <a:rPr lang="en-US" sz="1400" u="sng" dirty="0"/>
              <a:t>funded projects only</a:t>
            </a:r>
            <a:r>
              <a:rPr lang="en-US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Download the </a:t>
            </a:r>
            <a:r>
              <a:rPr lang="en-US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Activity Location </a:t>
            </a:r>
            <a:r>
              <a:rPr lang="en-US" sz="1400" dirty="0"/>
              <a:t>(PAL) Form, enter your location data, save, and upload the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00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FF"/>
                </a:highlight>
              </a:rPr>
              <a:t>Number each location in the last column.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Please name your file: </a:t>
            </a:r>
            <a:r>
              <a:rPr lang="en-US" sz="1400" dirty="0" err="1"/>
              <a:t>YourOrganizationName_PAL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/>
              <a:t>Make sure that counties served reflected in Program Data align with cities listed on the PAL.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918" y="265946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Project Activity Location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69002D-0B3A-929C-6114-B1CC914FD607}"/>
                  </a:ext>
                </a:extLst>
              </p14:cNvPr>
              <p14:cNvContentPartPr/>
              <p14:nvPr/>
            </p14:nvContentPartPr>
            <p14:xfrm>
              <a:off x="3856757" y="3582894"/>
              <a:ext cx="245880" cy="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69002D-0B3A-929C-6114-B1CC914FD6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8757" y="3546894"/>
                <a:ext cx="28152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5E78A31-2892-94EC-F8B6-2489A27C9543}"/>
              </a:ext>
            </a:extLst>
          </p:cNvPr>
          <p:cNvGrpSpPr/>
          <p:nvPr/>
        </p:nvGrpSpPr>
        <p:grpSpPr>
          <a:xfrm>
            <a:off x="448540" y="1419887"/>
            <a:ext cx="8314459" cy="2466313"/>
            <a:chOff x="580109" y="1506262"/>
            <a:chExt cx="7831282" cy="2321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5EEDDB-CE31-8A44-B65D-C1C8D70043A4}"/>
                </a:ext>
              </a:extLst>
            </p:cNvPr>
            <p:cNvGrpSpPr/>
            <p:nvPr/>
          </p:nvGrpSpPr>
          <p:grpSpPr>
            <a:xfrm>
              <a:off x="580109" y="1506262"/>
              <a:ext cx="7831282" cy="2321975"/>
              <a:chOff x="635577" y="1580914"/>
              <a:chExt cx="7831282" cy="232197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58A9BA7-3886-E9C1-EDB5-BB8F1C40C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3" t="8364" r="6407" b="57778"/>
              <a:stretch>
                <a:fillRect/>
              </a:stretch>
            </p:blipFill>
            <p:spPr>
              <a:xfrm>
                <a:off x="635577" y="1580914"/>
                <a:ext cx="7831282" cy="2321975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DA15313F-B4D9-B3ED-7FB8-FB10873D559D}"/>
                      </a:ext>
                    </a:extLst>
                  </p14:cNvPr>
                  <p14:cNvContentPartPr/>
                  <p14:nvPr/>
                </p14:nvContentPartPr>
                <p14:xfrm>
                  <a:off x="8288780" y="3379639"/>
                  <a:ext cx="105120" cy="154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DA15313F-B4D9-B3ED-7FB8-FB10873D559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254870" y="3311183"/>
                    <a:ext cx="172600" cy="1527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C167659A-F413-3467-8FFF-56DC1B160AFB}"/>
                      </a:ext>
                    </a:extLst>
                  </p14:cNvPr>
                  <p14:cNvContentPartPr/>
                  <p14:nvPr/>
                </p14:nvContentPartPr>
                <p14:xfrm>
                  <a:off x="8307140" y="3513199"/>
                  <a:ext cx="88920" cy="111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C167659A-F413-3467-8FFF-56DC1B160AF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273201" y="3445563"/>
                    <a:ext cx="156458" cy="146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87DA6D1E-A48B-EE2A-24F3-F0BAE2FAADD0}"/>
                      </a:ext>
                    </a:extLst>
                  </p14:cNvPr>
                  <p14:cNvContentPartPr/>
                  <p14:nvPr/>
                </p14:nvContentPartPr>
                <p14:xfrm>
                  <a:off x="8310740" y="3646399"/>
                  <a:ext cx="103680" cy="9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87DA6D1E-A48B-EE2A-24F3-F0BAE2FAADD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276747" y="3579542"/>
                    <a:ext cx="171327" cy="1427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AE4E7B4-8E42-EFE4-CC45-FBBD2466A293}"/>
                      </a:ext>
                    </a:extLst>
                  </p14:cNvPr>
                  <p14:cNvContentPartPr/>
                  <p14:nvPr/>
                </p14:nvContentPartPr>
                <p14:xfrm>
                  <a:off x="8299580" y="3235279"/>
                  <a:ext cx="89640" cy="10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AE4E7B4-8E42-EFE4-CC45-FBBD2466A29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265965" y="3168116"/>
                    <a:ext cx="157210" cy="145463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BE8F5E-A389-2A88-696F-5C6777987ABD}"/>
                </a:ext>
              </a:extLst>
            </p:cNvPr>
            <p:cNvSpPr/>
            <p:nvPr/>
          </p:nvSpPr>
          <p:spPr>
            <a:xfrm>
              <a:off x="3858070" y="3545324"/>
              <a:ext cx="287486" cy="895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E007EA-33EC-7F65-E771-1C393CCDB099}"/>
                  </a:ext>
                </a:extLst>
              </p14:cNvPr>
              <p14:cNvContentPartPr/>
              <p14:nvPr/>
            </p14:nvContentPartPr>
            <p14:xfrm>
              <a:off x="2085840" y="3132688"/>
              <a:ext cx="523440" cy="51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E007EA-33EC-7F65-E771-1C393CCDB0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31840" y="3024688"/>
                <a:ext cx="63108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E6CC37-68F4-027D-F1E2-C0EDC8B2E115}"/>
                  </a:ext>
                </a:extLst>
              </p14:cNvPr>
              <p14:cNvContentPartPr/>
              <p14:nvPr/>
            </p14:nvContentPartPr>
            <p14:xfrm>
              <a:off x="2044440" y="5959048"/>
              <a:ext cx="1141200" cy="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E6CC37-68F4-027D-F1E2-C0EDC8B2E1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90440" y="5743048"/>
                <a:ext cx="12488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C26D5F-52E4-742B-1552-E9608A544CCA}"/>
                  </a:ext>
                </a:extLst>
              </p14:cNvPr>
              <p14:cNvContentPartPr/>
              <p14:nvPr/>
            </p14:nvContentPartPr>
            <p14:xfrm>
              <a:off x="5887080" y="5979208"/>
              <a:ext cx="153108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C26D5F-52E4-742B-1552-E9608A544C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33080" y="5871208"/>
                <a:ext cx="163872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64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609600"/>
            <a:ext cx="9296400" cy="1447800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00300"/>
            <a:ext cx="8077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 the answers that best apply to your funded programs and services. Refer to your last submitted Final Report to assist with appropriate selections.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457200" indent="-457200"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Program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06A207-BD7A-674F-7547-5E18AA823CB2}"/>
              </a:ext>
            </a:extLst>
          </p:cNvPr>
          <p:cNvSpPr/>
          <p:nvPr/>
        </p:nvSpPr>
        <p:spPr>
          <a:xfrm>
            <a:off x="-63357" y="3615392"/>
            <a:ext cx="9296400" cy="1447800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E9C06-0F6E-A379-1C9C-E0D7447600C7}"/>
              </a:ext>
            </a:extLst>
          </p:cNvPr>
          <p:cNvSpPr txBox="1"/>
          <p:nvPr/>
        </p:nvSpPr>
        <p:spPr>
          <a:xfrm>
            <a:off x="165670" y="3758863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ADA Compliance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DA897-1D44-6DCD-4EE9-D937401EDEC0}"/>
              </a:ext>
            </a:extLst>
          </p:cNvPr>
          <p:cNvSpPr txBox="1"/>
          <p:nvPr/>
        </p:nvSpPr>
        <p:spPr>
          <a:xfrm>
            <a:off x="457200" y="5228924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are organization-based questions that extend beyond funded programs. Please provide information regarding the accessibility of your programming. </a:t>
            </a:r>
            <a:endParaRPr lang="en-US" sz="1600" dirty="0"/>
          </a:p>
          <a:p>
            <a:endParaRPr lang="en-US" sz="1600" dirty="0"/>
          </a:p>
          <a:p>
            <a:pPr marL="457200" indent="-457200"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897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077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u="sng" dirty="0"/>
              <a:t>Final Invoice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NM Arts Contract Award Amount (Populated on Form)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Enter Amount Requested this Invoice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Enter Total Previously Requested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NM Arts </a:t>
            </a:r>
            <a:r>
              <a:rPr lang="en-US" b="1" dirty="0"/>
              <a:t>Contract Amount Remaining </a:t>
            </a:r>
            <a:r>
              <a:rPr lang="en-US" dirty="0"/>
              <a:t>should be zero ($0.00).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i="1" dirty="0"/>
          </a:p>
          <a:p>
            <a:pPr lvl="1"/>
            <a:r>
              <a:rPr lang="en-US" i="1" dirty="0"/>
              <a:t>*Please use whole numbers.</a:t>
            </a:r>
          </a:p>
          <a:p>
            <a:pPr lvl="1"/>
            <a:endParaRPr lang="en-US" b="1" dirty="0"/>
          </a:p>
          <a:p>
            <a:r>
              <a:rPr lang="en-US" b="1" dirty="0"/>
              <a:t>       </a:t>
            </a:r>
            <a:r>
              <a:rPr lang="en-US" b="1" u="sng" dirty="0"/>
              <a:t> Itemized Invoice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List dollar amounts on appropriate line items for the current invoice.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Amounts by line item should be the amount of </a:t>
            </a:r>
            <a:r>
              <a:rPr lang="en-US" b="1" dirty="0"/>
              <a:t>New Mexico Arts funds</a:t>
            </a:r>
            <a:r>
              <a:rPr lang="en-US" dirty="0"/>
              <a:t> spent for this invoice and not your total expenditures.</a:t>
            </a:r>
            <a:endParaRPr lang="en-US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are only submitting a Final Invoice, the line items listed here should match your Final Fiscal Report (FFR).</a:t>
            </a:r>
            <a:r>
              <a:rPr lang="en-US" sz="1600" dirty="0"/>
              <a:t> </a:t>
            </a:r>
          </a:p>
          <a:p>
            <a:pPr lvl="1"/>
            <a:endParaRPr lang="en-US" u="sng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br>
              <a:rPr lang="en-US" sz="1600" dirty="0"/>
            </a:br>
            <a:endParaRPr lang="en-US" sz="1600" dirty="0"/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11637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Final Invoice</a:t>
            </a:r>
          </a:p>
        </p:txBody>
      </p:sp>
    </p:spTree>
    <p:extLst>
      <p:ext uri="{BB962C8B-B14F-4D97-AF65-F5344CB8AC3E}">
        <p14:creationId xmlns:p14="http://schemas.microsoft.com/office/powerpoint/2010/main" val="125302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97C70-581D-8625-61B5-B8CE3366F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AB77F4-6E4E-901A-2B1B-19A89C31F7E2}"/>
              </a:ext>
            </a:extLst>
          </p:cNvPr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BA1E97-6833-60FE-F40B-764E8F6F51A7}"/>
              </a:ext>
            </a:extLst>
          </p:cNvPr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87EDC-7821-23E8-9A1C-77E28613ED12}"/>
              </a:ext>
            </a:extLst>
          </p:cNvPr>
          <p:cNvSpPr txBox="1"/>
          <p:nvPr/>
        </p:nvSpPr>
        <p:spPr>
          <a:xfrm>
            <a:off x="381000" y="1676400"/>
            <a:ext cx="8077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List the Actual Income and Expenses for your funded program(s).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line-item totals in your FFR must match the total of all submitted invoices by line item.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Download the Final Fiscal Report (FFR) , enter your data, save, and upload the file. See </a:t>
            </a:r>
            <a:r>
              <a:rPr lang="en-US" b="1" dirty="0">
                <a:solidFill>
                  <a:srgbClr val="DE6D4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 Your Grant</a:t>
            </a:r>
            <a:endParaRPr lang="en-US" b="1" dirty="0">
              <a:solidFill>
                <a:srgbClr val="DE6D4E"/>
              </a:solidFill>
            </a:endParaRP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Name your uploaded file: </a:t>
            </a:r>
            <a:r>
              <a:rPr lang="en-US" dirty="0" err="1"/>
              <a:t>YourOrganizationName_FFR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FFR figures should align with your Final Narrative &amp; Program Data., i.e. Private Support corresponds though is not limited to Volunteer Data in questions 14a &amp; 14b, and Salaries and Benefits correspond to Staff Data questions 15a &amp; 16b. 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br>
              <a:rPr lang="en-US" sz="1600" dirty="0"/>
            </a:br>
            <a:endParaRPr lang="en-US" sz="1600" dirty="0"/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0A0A7-0C1C-AFE1-E847-C27ECADD1845}"/>
              </a:ext>
            </a:extLst>
          </p:cNvPr>
          <p:cNvSpPr txBox="1"/>
          <p:nvPr/>
        </p:nvSpPr>
        <p:spPr>
          <a:xfrm>
            <a:off x="381000" y="411637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Final Fiscal Report</a:t>
            </a:r>
          </a:p>
        </p:txBody>
      </p:sp>
    </p:spTree>
    <p:extLst>
      <p:ext uri="{BB962C8B-B14F-4D97-AF65-F5344CB8AC3E}">
        <p14:creationId xmlns:p14="http://schemas.microsoft.com/office/powerpoint/2010/main" val="427038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624E9-3760-524A-0112-56DB5938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107D7A-21DD-79B3-F577-5144174A4592}"/>
              </a:ext>
            </a:extLst>
          </p:cNvPr>
          <p:cNvSpPr/>
          <p:nvPr/>
        </p:nvSpPr>
        <p:spPr>
          <a:xfrm>
            <a:off x="3810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DDE30-046D-BF47-8735-FC663CE2D20B}"/>
              </a:ext>
            </a:extLst>
          </p:cNvPr>
          <p:cNvSpPr txBox="1"/>
          <p:nvPr/>
        </p:nvSpPr>
        <p:spPr>
          <a:xfrm>
            <a:off x="5050097" y="838200"/>
            <a:ext cx="39384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Enter </a:t>
            </a:r>
            <a:r>
              <a:rPr lang="en-US" sz="1400" b="1" dirty="0">
                <a:highlight>
                  <a:srgbClr val="FFFF00"/>
                </a:highlight>
              </a:rPr>
              <a:t>Organization Name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FFFF0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Column 1, enter </a:t>
            </a:r>
            <a:r>
              <a:rPr lang="en-US" sz="1400" b="1" dirty="0"/>
              <a:t>Total Cash Income </a:t>
            </a:r>
            <a:r>
              <a:rPr lang="en-US" sz="1400" dirty="0"/>
              <a:t>and </a:t>
            </a:r>
            <a:r>
              <a:rPr lang="en-US" sz="1400" b="1" dirty="0"/>
              <a:t>Total Cash Expenses</a:t>
            </a:r>
            <a:r>
              <a:rPr lang="en-US" sz="1400" dirty="0"/>
              <a:t> for the funded program.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00FF0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Column 2, enter the </a:t>
            </a:r>
            <a:r>
              <a:rPr lang="en-US" sz="1400" b="1" dirty="0">
                <a:highlight>
                  <a:srgbClr val="00FF00"/>
                </a:highlight>
              </a:rPr>
              <a:t>New Mexico Arts Contract Amount</a:t>
            </a:r>
            <a:r>
              <a:rPr lang="en-US" sz="1400" dirty="0">
                <a:highlight>
                  <a:srgbClr val="00FF00"/>
                </a:highlight>
              </a:rPr>
              <a:t> </a:t>
            </a:r>
            <a:r>
              <a:rPr lang="en-US" sz="1400" dirty="0"/>
              <a:t>listed in your grant agreement. Enter the </a:t>
            </a:r>
            <a:r>
              <a:rPr lang="en-US" sz="1400" b="1" dirty="0"/>
              <a:t>NMA Share </a:t>
            </a:r>
            <a:r>
              <a:rPr lang="en-US" sz="1400" dirty="0"/>
              <a:t>for Expenses and ensure the figures listed match all itemized expenses listed in your invoices.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Column 3, enter the In-Kind Income and In-Kind Expenses for the funded program.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Include a 50% match for the funded program at least half of which must be cash.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See </a:t>
            </a:r>
            <a:r>
              <a:rPr lang="en-US" sz="1400" b="1" dirty="0">
                <a:solidFill>
                  <a:srgbClr val="DE6D4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Budget-Detail-Tips.pdf</a:t>
            </a:r>
            <a:r>
              <a:rPr lang="en-US" sz="1400" b="1" dirty="0">
                <a:solidFill>
                  <a:srgbClr val="DE6D4E"/>
                </a:solidFill>
              </a:rPr>
              <a:t> </a:t>
            </a:r>
            <a:r>
              <a:rPr lang="en-US" sz="1400" dirty="0"/>
              <a:t>for guidance.</a:t>
            </a:r>
          </a:p>
          <a:p>
            <a:endParaRPr lang="en-US" b="1" dirty="0"/>
          </a:p>
          <a:p>
            <a:r>
              <a:rPr lang="en-US" sz="1400" b="1" dirty="0"/>
              <a:t>FFR Bottom Line Clarification</a:t>
            </a:r>
            <a:endParaRPr lang="en-US" sz="1400" dirty="0"/>
          </a:p>
          <a:p>
            <a:r>
              <a:rPr lang="en-US" sz="1400" dirty="0"/>
              <a:t>Last Line on FFR -  Income minus Expense (</a:t>
            </a:r>
            <a:r>
              <a:rPr lang="en-US" sz="1400" dirty="0">
                <a:highlight>
                  <a:srgbClr val="00FFFF"/>
                </a:highlight>
              </a:rPr>
              <a:t>Column 1 Income less Expenses </a:t>
            </a:r>
            <a:r>
              <a:rPr lang="en-US" sz="1400" u="sng" dirty="0">
                <a:highlight>
                  <a:srgbClr val="00FFFF"/>
                </a:highlight>
              </a:rPr>
              <a:t>does not have to be zero</a:t>
            </a:r>
            <a:r>
              <a:rPr lang="en-US" sz="1400" dirty="0">
                <a:highlight>
                  <a:srgbClr val="00FFFF"/>
                </a:highlight>
              </a:rPr>
              <a:t>)</a:t>
            </a:r>
            <a:r>
              <a:rPr lang="en-US" sz="1400" dirty="0"/>
              <a:t>                                                                             (Column 2 NMA Share and Column 3 In-Kind should be zero)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079C7-1B41-0333-7AB1-87500D9BDC29}"/>
              </a:ext>
            </a:extLst>
          </p:cNvPr>
          <p:cNvGrpSpPr/>
          <p:nvPr/>
        </p:nvGrpSpPr>
        <p:grpSpPr>
          <a:xfrm>
            <a:off x="381001" y="266701"/>
            <a:ext cx="4724400" cy="6324599"/>
            <a:chOff x="176320" y="266700"/>
            <a:chExt cx="4887843" cy="6324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14EABC-C2D6-DB08-D2BB-9FF6E6559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20" y="266700"/>
              <a:ext cx="4887843" cy="632459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D909F0-6E78-19E9-D6F9-2E53E7B46CED}"/>
                    </a:ext>
                  </a:extLst>
                </p14:cNvPr>
                <p14:cNvContentPartPr/>
                <p14:nvPr/>
              </p14:nvContentPartPr>
              <p14:xfrm>
                <a:off x="3042458" y="3341422"/>
                <a:ext cx="773280" cy="2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D909F0-6E78-19E9-D6F9-2E53E7B46C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05209" y="3269422"/>
                  <a:ext cx="847405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7481A1-2128-E9D4-7B79-66452DC2157A}"/>
                    </a:ext>
                  </a:extLst>
                </p14:cNvPr>
                <p14:cNvContentPartPr/>
                <p14:nvPr/>
              </p14:nvContentPartPr>
              <p14:xfrm>
                <a:off x="2715817" y="6220637"/>
                <a:ext cx="262080" cy="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7481A1-2128-E9D4-7B79-66452DC215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79817" y="6076637"/>
                  <a:ext cx="3337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45B6CF-5ABE-C192-368F-252A9006F0B9}"/>
                    </a:ext>
                  </a:extLst>
                </p14:cNvPr>
                <p14:cNvContentPartPr/>
                <p14:nvPr/>
              </p14:nvContentPartPr>
              <p14:xfrm>
                <a:off x="371119" y="920238"/>
                <a:ext cx="432180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45B6CF-5ABE-C192-368F-252A9006F0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119" y="848598"/>
                  <a:ext cx="439344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B69F0-7B52-0D9A-458B-82A55189AC51}"/>
                  </a:ext>
                </a:extLst>
              </p14:cNvPr>
              <p14:cNvContentPartPr/>
              <p14:nvPr/>
            </p14:nvContentPartPr>
            <p14:xfrm>
              <a:off x="3053287" y="3830418"/>
              <a:ext cx="784225" cy="2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B69F0-7B52-0D9A-458B-82A55189AC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7330" y="3758869"/>
                <a:ext cx="855780" cy="1681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02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67B4A-1A67-C53F-DD08-EF9EE596A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D2C7D5-17E8-1CE9-17FD-BBA8ED4D8ABA}"/>
              </a:ext>
            </a:extLst>
          </p:cNvPr>
          <p:cNvSpPr/>
          <p:nvPr/>
        </p:nvSpPr>
        <p:spPr>
          <a:xfrm>
            <a:off x="266700" y="3048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86EC6-CA13-FE1B-9174-6AD24AB7F3D2}"/>
              </a:ext>
            </a:extLst>
          </p:cNvPr>
          <p:cNvSpPr txBox="1"/>
          <p:nvPr/>
        </p:nvSpPr>
        <p:spPr>
          <a:xfrm>
            <a:off x="5055742" y="4057178"/>
            <a:ext cx="37040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highlight>
                  <a:srgbClr val="00FFFF"/>
                </a:highlight>
              </a:rPr>
              <a:t>Actual Total Income</a:t>
            </a:r>
            <a:r>
              <a:rPr lang="en-US" sz="1600" dirty="0"/>
              <a:t>* must match figure listed on FFR. </a:t>
            </a:r>
          </a:p>
          <a:p>
            <a:pPr lvl="0"/>
            <a:endParaRPr lang="en-US" sz="1400" dirty="0"/>
          </a:p>
          <a:p>
            <a:pPr lvl="0"/>
            <a:r>
              <a:rPr lang="en-US" sz="1600" b="1" dirty="0">
                <a:highlight>
                  <a:srgbClr val="FF00FF"/>
                </a:highlight>
              </a:rPr>
              <a:t>Actual Total Cash Expenses</a:t>
            </a:r>
            <a:r>
              <a:rPr lang="en-US" sz="1600" dirty="0"/>
              <a:t>* must match figure listed on FFR </a:t>
            </a:r>
          </a:p>
          <a:p>
            <a:pPr lvl="0"/>
            <a:endParaRPr lang="en-US" sz="1400" b="1" dirty="0"/>
          </a:p>
          <a:p>
            <a:pPr lvl="0"/>
            <a:r>
              <a:rPr lang="en-US" sz="1600" b="1" dirty="0">
                <a:highlight>
                  <a:srgbClr val="00FF00"/>
                </a:highlight>
              </a:rPr>
              <a:t>Actual Total In-Kind</a:t>
            </a:r>
            <a:r>
              <a:rPr lang="en-US" sz="1600" dirty="0"/>
              <a:t>*must match figure listed on FFR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C73A1D-9D1D-BC5B-B4FF-3AA2FA0E4020}"/>
                  </a:ext>
                </a:extLst>
              </p14:cNvPr>
              <p14:cNvContentPartPr/>
              <p14:nvPr/>
            </p14:nvContentPartPr>
            <p14:xfrm>
              <a:off x="5860178" y="491282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C73A1D-9D1D-BC5B-B4FF-3AA2FA0E40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1178" y="490382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BBD48AE-D04B-CD18-FB11-7E4C4986DDA5}"/>
              </a:ext>
            </a:extLst>
          </p:cNvPr>
          <p:cNvGrpSpPr/>
          <p:nvPr/>
        </p:nvGrpSpPr>
        <p:grpSpPr>
          <a:xfrm>
            <a:off x="304800" y="304801"/>
            <a:ext cx="4847765" cy="6324599"/>
            <a:chOff x="300494" y="152401"/>
            <a:chExt cx="4887843" cy="6324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58FAB8-4CDB-9964-443A-B02C32BBE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94" y="152401"/>
              <a:ext cx="4887843" cy="632459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9F77F83-E9C1-ACE7-7532-7EC5E0111F94}"/>
                    </a:ext>
                  </a:extLst>
                </p14:cNvPr>
                <p14:cNvContentPartPr/>
                <p14:nvPr/>
              </p14:nvContentPartPr>
              <p14:xfrm>
                <a:off x="584941" y="3367146"/>
                <a:ext cx="2586037" cy="1587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9F77F83-E9C1-ACE7-7532-7EC5E0111F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8651" y="3049746"/>
                  <a:ext cx="2658254" cy="6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D05C8A-E91B-6323-C0EA-85B0888F07E8}"/>
                    </a:ext>
                  </a:extLst>
                </p14:cNvPr>
                <p14:cNvContentPartPr/>
                <p14:nvPr/>
              </p14:nvContentPartPr>
              <p14:xfrm>
                <a:off x="562500" y="5851018"/>
                <a:ext cx="2580840" cy="2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D05C8A-E91B-6323-C0EA-85B0888F07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6201" y="5779018"/>
                  <a:ext cx="2653074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42A7E0-107C-5974-CE04-C6DF4F53369C}"/>
                    </a:ext>
                  </a:extLst>
                </p14:cNvPr>
                <p14:cNvContentPartPr/>
                <p14:nvPr/>
              </p14:nvContentPartPr>
              <p14:xfrm>
                <a:off x="4048219" y="5715000"/>
                <a:ext cx="77976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42A7E0-107C-5974-CE04-C6DF4F5336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11917" y="5643000"/>
                  <a:ext cx="852000" cy="156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201646-0989-BD1E-4CA7-AE97C2A38799}"/>
              </a:ext>
            </a:extLst>
          </p:cNvPr>
          <p:cNvSpPr txBox="1"/>
          <p:nvPr/>
        </p:nvSpPr>
        <p:spPr>
          <a:xfrm>
            <a:off x="5213933" y="740898"/>
            <a:ext cx="370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817614-1681-A178-C7B0-24510472AB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30657" r="64641" b="24755"/>
          <a:stretch>
            <a:fillRect/>
          </a:stretch>
        </p:blipFill>
        <p:spPr>
          <a:xfrm>
            <a:off x="5029200" y="722151"/>
            <a:ext cx="3124199" cy="3144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9E5348-8E4A-8894-B359-E4D071EA0C88}"/>
              </a:ext>
            </a:extLst>
          </p:cNvPr>
          <p:cNvSpPr/>
          <p:nvPr/>
        </p:nvSpPr>
        <p:spPr>
          <a:xfrm>
            <a:off x="5428358" y="1289470"/>
            <a:ext cx="1353442" cy="226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0525E-E0CF-B1A5-A8BE-BF0B2876350A}"/>
              </a:ext>
            </a:extLst>
          </p:cNvPr>
          <p:cNvSpPr/>
          <p:nvPr/>
        </p:nvSpPr>
        <p:spPr>
          <a:xfrm>
            <a:off x="5398613" y="2169688"/>
            <a:ext cx="1259895" cy="226081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C76A2A-6922-920F-2CDA-078A2639E90A}"/>
              </a:ext>
            </a:extLst>
          </p:cNvPr>
          <p:cNvSpPr/>
          <p:nvPr/>
        </p:nvSpPr>
        <p:spPr>
          <a:xfrm>
            <a:off x="5413168" y="3380965"/>
            <a:ext cx="1259895" cy="226082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0C0368-AFBC-BEAE-78F9-01B175E19677}"/>
                  </a:ext>
                </a:extLst>
              </p14:cNvPr>
              <p14:cNvContentPartPr/>
              <p14:nvPr/>
            </p14:nvContentPartPr>
            <p14:xfrm>
              <a:off x="4010039" y="3276600"/>
              <a:ext cx="773113" cy="14287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0C0368-AFBC-BEAE-78F9-01B175E196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74047" y="3197228"/>
                <a:ext cx="844738" cy="1726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73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4C729-9A8C-D40E-B7FF-058C98D0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3E37DC-3715-B65C-C92F-4D64C8909030}"/>
              </a:ext>
            </a:extLst>
          </p:cNvPr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B5588D-3097-9DDE-2911-11B3EE6D6A2A}"/>
              </a:ext>
            </a:extLst>
          </p:cNvPr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883A4-73C5-3396-65BE-2DF9C5D1372A}"/>
              </a:ext>
            </a:extLst>
          </p:cNvPr>
          <p:cNvSpPr txBox="1"/>
          <p:nvPr/>
        </p:nvSpPr>
        <p:spPr>
          <a:xfrm>
            <a:off x="381000" y="1676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br>
              <a:rPr lang="en-US" sz="1600" dirty="0"/>
            </a:br>
            <a:endParaRPr lang="en-US" sz="1600" dirty="0"/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7C0F4-8F68-BD32-1463-C1AFFDBAD531}"/>
              </a:ext>
            </a:extLst>
          </p:cNvPr>
          <p:cNvSpPr txBox="1"/>
          <p:nvPr/>
        </p:nvSpPr>
        <p:spPr>
          <a:xfrm>
            <a:off x="381000" y="411637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Expenses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A27BE7-296E-4708-490E-F48D1833F3BA}"/>
              </a:ext>
            </a:extLst>
          </p:cNvPr>
          <p:cNvGrpSpPr/>
          <p:nvPr/>
        </p:nvGrpSpPr>
        <p:grpSpPr>
          <a:xfrm>
            <a:off x="278660" y="1534510"/>
            <a:ext cx="4572000" cy="2978397"/>
            <a:chOff x="266700" y="914400"/>
            <a:chExt cx="4729477" cy="29592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D392C7-1727-FE0F-2C47-DD6A3094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10" r="3240"/>
            <a:stretch>
              <a:fillRect/>
            </a:stretch>
          </p:blipFill>
          <p:spPr>
            <a:xfrm>
              <a:off x="266700" y="914400"/>
              <a:ext cx="4729477" cy="295925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8F86A4E-3A37-454C-F006-6C454B280D73}"/>
                    </a:ext>
                  </a:extLst>
                </p14:cNvPr>
                <p14:cNvContentPartPr/>
                <p14:nvPr/>
              </p14:nvContentPartPr>
              <p14:xfrm>
                <a:off x="485503" y="1445640"/>
                <a:ext cx="2517480" cy="1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8F86A4E-3A37-454C-F006-6C454B280D7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8262" y="1374000"/>
                  <a:ext cx="2591589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E8217D-314B-F11B-99A8-49ED21A97DF4}"/>
                    </a:ext>
                  </a:extLst>
                </p14:cNvPr>
                <p14:cNvContentPartPr/>
                <p14:nvPr/>
              </p14:nvContentPartPr>
              <p14:xfrm>
                <a:off x="478149" y="1575960"/>
                <a:ext cx="2578680" cy="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E8217D-314B-F11B-99A8-49ED21A97DF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0906" y="1431960"/>
                  <a:ext cx="2652793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A671B6-F607-C13F-C7ED-1B226901F661}"/>
                    </a:ext>
                  </a:extLst>
                </p14:cNvPr>
                <p14:cNvContentPartPr/>
                <p14:nvPr/>
              </p14:nvContentPartPr>
              <p14:xfrm>
                <a:off x="445029" y="1845240"/>
                <a:ext cx="2611800" cy="3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A671B6-F607-C13F-C7ED-1B226901F6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7792" y="1773919"/>
                  <a:ext cx="2685902" cy="180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5F47D1-2264-4BE5-F3A2-BFE5890AC22F}"/>
                    </a:ext>
                  </a:extLst>
                </p14:cNvPr>
                <p14:cNvContentPartPr/>
                <p14:nvPr/>
              </p14:nvContentPartPr>
              <p14:xfrm>
                <a:off x="485503" y="2002920"/>
                <a:ext cx="2569320" cy="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5F47D1-2264-4BE5-F3A2-BFE5890AC2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8261" y="1930920"/>
                  <a:ext cx="2643431" cy="152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302328-6AE6-8D06-7F02-092CFE43B1CC}"/>
              </a:ext>
            </a:extLst>
          </p:cNvPr>
          <p:cNvSpPr txBox="1"/>
          <p:nvPr/>
        </p:nvSpPr>
        <p:spPr>
          <a:xfrm>
            <a:off x="4862620" y="1432468"/>
            <a:ext cx="3938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Personnel Expenses </a:t>
            </a:r>
          </a:p>
          <a:p>
            <a:r>
              <a:rPr lang="en-US" sz="1400" dirty="0"/>
              <a:t>List all administrative and artistic personnel costs for the funded program.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highlight>
                  <a:srgbClr val="00FF00"/>
                </a:highlight>
              </a:rPr>
              <a:t>Administrative Salaries and Benefits</a:t>
            </a:r>
            <a:r>
              <a:rPr lang="en-US" sz="1200" dirty="0"/>
              <a:t>: </a:t>
            </a:r>
            <a:r>
              <a:rPr lang="en-US" sz="1200" u="sng" dirty="0"/>
              <a:t>All paid full- or part-time W2 salaried employees. </a:t>
            </a:r>
            <a:endParaRPr lang="en-US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highlight>
                  <a:srgbClr val="00FF00"/>
                </a:highlight>
              </a:rPr>
              <a:t>Artistic Salaries and Benefits</a:t>
            </a:r>
            <a:r>
              <a:rPr lang="en-US" sz="1200" dirty="0"/>
              <a:t>:  </a:t>
            </a:r>
            <a:r>
              <a:rPr lang="en-US" sz="1200" u="sng" dirty="0"/>
              <a:t>all paid full or part-time W-2 salaried employees. </a:t>
            </a:r>
          </a:p>
          <a:p>
            <a:pPr lvl="0"/>
            <a:endParaRPr lang="en-US" sz="1400" u="sng" dirty="0">
              <a:highlight>
                <a:srgbClr val="00FF00"/>
              </a:highlight>
            </a:endParaRPr>
          </a:p>
          <a:p>
            <a:pPr lvl="0"/>
            <a:r>
              <a:rPr lang="en-US" sz="1600" b="1" u="sng" dirty="0"/>
              <a:t>Contracted Fees &amp; Services</a:t>
            </a:r>
          </a:p>
          <a:p>
            <a:pPr lvl="0"/>
            <a:r>
              <a:rPr lang="en-US" sz="1400" dirty="0"/>
              <a:t>List all contracted fees and services related to the funded program.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highlight>
                  <a:srgbClr val="00FFFF"/>
                </a:highlight>
              </a:rPr>
              <a:t>Administrative Contracted Fees and Services</a:t>
            </a:r>
            <a:r>
              <a:rPr lang="en-US" sz="1200" dirty="0"/>
              <a:t>: </a:t>
            </a:r>
            <a:r>
              <a:rPr lang="en-US" sz="1200" u="sng" dirty="0"/>
              <a:t>Includes consultants, accountants, secretarial support, a contracted project director (1099 contractors)</a:t>
            </a:r>
            <a:endParaRPr lang="en-US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highlight>
                  <a:srgbClr val="00FFFF"/>
                </a:highlight>
              </a:rPr>
              <a:t>Artistic Contracted Fees and Services</a:t>
            </a:r>
            <a:r>
              <a:rPr lang="en-US" sz="1200" dirty="0"/>
              <a:t>: </a:t>
            </a:r>
            <a:r>
              <a:rPr lang="en-US" sz="1200" u="sng" dirty="0"/>
              <a:t>Includes artists, actors, printers, designers, etc. (1099 contractors)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E7F00-803F-435A-A921-B296AA472298}"/>
              </a:ext>
            </a:extLst>
          </p:cNvPr>
          <p:cNvSpPr txBox="1"/>
          <p:nvPr/>
        </p:nvSpPr>
        <p:spPr>
          <a:xfrm>
            <a:off x="446539" y="4512907"/>
            <a:ext cx="8354939" cy="195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Aft>
                <a:spcPts val="1000"/>
              </a:spcAft>
            </a:pPr>
            <a:endParaRPr lang="en-US" sz="1200" u="sng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1000"/>
              </a:spcAft>
            </a:pPr>
            <a:r>
              <a:rPr lang="en-US" sz="12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list Full-Time and/or Part-Time Employees under Program Data, you will have figures for Administrative and/or Artistic Salaries in th</a:t>
            </a:r>
            <a:r>
              <a:rPr lang="en-US" sz="1200" u="sng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Cash and/or NMA Share Column(s)</a:t>
            </a:r>
            <a:r>
              <a:rPr lang="en-US" sz="12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15a. Staff Data: Full-Time Employees </a:t>
            </a:r>
            <a:r>
              <a:rPr lang="en-US" sz="1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many full-time employees worked on your funded programs and services?  If none enter 0.</a:t>
            </a:r>
            <a:endParaRPr lang="en-US" sz="11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16a. Staff Data: Part-Time Employees* </a:t>
            </a:r>
            <a:r>
              <a:rPr lang="en-US" sz="1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many part-time employees worked on your funded programs and services? If none enter 0. 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9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6969D-8C81-ACE4-85D3-B8A564F6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330149-8431-D4C5-971F-B198EF12C573}"/>
              </a:ext>
            </a:extLst>
          </p:cNvPr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2336E-F001-DD58-B1A4-309CDF20C3D5}"/>
              </a:ext>
            </a:extLst>
          </p:cNvPr>
          <p:cNvSpPr txBox="1"/>
          <p:nvPr/>
        </p:nvSpPr>
        <p:spPr>
          <a:xfrm>
            <a:off x="415247" y="1381065"/>
            <a:ext cx="80359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dirty="0"/>
          </a:p>
          <a:p>
            <a:pPr lvl="0"/>
            <a:r>
              <a:rPr lang="en-US" dirty="0"/>
              <a:t>Please list Total In-Kind for the funded program; this includes goods or services provided to an organization at no charge or at a reduced rate. In-Kind may be used towards the required match.</a:t>
            </a:r>
            <a:br>
              <a:rPr lang="en-US" sz="1400" dirty="0"/>
            </a:br>
            <a:br>
              <a:rPr lang="en-US" sz="1400" dirty="0"/>
            </a:br>
            <a:r>
              <a:rPr lang="en-US" dirty="0"/>
              <a:t>Any in-kind listed as income should also be listed as expenses on the appropriate expense line item. </a:t>
            </a:r>
            <a:r>
              <a:rPr lang="en-US" u="sng" dirty="0"/>
              <a:t>In-kind income must equal in-kind expenses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How do you calculate In-Kind?</a:t>
            </a:r>
          </a:p>
          <a:p>
            <a:pPr lvl="0"/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Volunteer Hours are listed as (other private support) and are calculated at current market wages, at least the federal minimum wage (7.25/hr.) unless the volunteer is donating professional services, which are calculated at professional rates and should be listed as “Corporate support.” See volunteer hours in Program Data.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Donated materials and donated space (rental) directly involved with the proposed program should be calculated at fair market value.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*Do not include board members’ usual duties such as board meetings, organizational retreats, and committee meetings as in-kind support.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B6EEC1-80B4-D061-67BC-510929586C0B}"/>
              </a:ext>
            </a:extLst>
          </p:cNvPr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94ECA-7CF2-9281-2FC4-7CDE2F3B536F}"/>
              </a:ext>
            </a:extLst>
          </p:cNvPr>
          <p:cNvSpPr txBox="1"/>
          <p:nvPr/>
        </p:nvSpPr>
        <p:spPr>
          <a:xfrm>
            <a:off x="381000" y="411637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In-Kind</a:t>
            </a:r>
          </a:p>
        </p:txBody>
      </p:sp>
    </p:spTree>
    <p:extLst>
      <p:ext uri="{BB962C8B-B14F-4D97-AF65-F5344CB8AC3E}">
        <p14:creationId xmlns:p14="http://schemas.microsoft.com/office/powerpoint/2010/main" val="11316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DF2E7-1E7A-2616-7DB9-5CD0D971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A6C42-116F-8F46-28B4-F49FF0AE8962}"/>
              </a:ext>
            </a:extLst>
          </p:cNvPr>
          <p:cNvSpPr/>
          <p:nvPr/>
        </p:nvSpPr>
        <p:spPr>
          <a:xfrm>
            <a:off x="206882" y="26277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4502EF-5794-2678-2E5C-A16E57514F06}"/>
              </a:ext>
            </a:extLst>
          </p:cNvPr>
          <p:cNvSpPr txBox="1"/>
          <p:nvPr/>
        </p:nvSpPr>
        <p:spPr>
          <a:xfrm>
            <a:off x="4881847" y="990600"/>
            <a:ext cx="3938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u="sng" dirty="0"/>
              <a:t>In-Kind Income</a:t>
            </a:r>
          </a:p>
          <a:p>
            <a:pPr lvl="0"/>
            <a:r>
              <a:rPr lang="en-US" sz="1400" dirty="0"/>
              <a:t>List the In-Kind support for the funded program including, but not limited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FF"/>
                </a:highlight>
              </a:rPr>
              <a:t>Corporate Support: </a:t>
            </a:r>
            <a:r>
              <a:rPr lang="en-US" sz="1400" dirty="0"/>
              <a:t>Contributed goods/services from businesses.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FF"/>
                </a:highlight>
              </a:rPr>
              <a:t>Other Private Support</a:t>
            </a:r>
            <a:r>
              <a:rPr lang="en-US" sz="1400" dirty="0"/>
              <a:t>: Contribution of individuals which may include volunteer hours for funded activities.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FF"/>
                </a:highlight>
              </a:rPr>
              <a:t>Government Support</a:t>
            </a:r>
            <a:r>
              <a:rPr lang="en-US" sz="1400" dirty="0"/>
              <a:t>: may include in-kind support from a government entity.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In-Kind Expense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Calibri"/>
              </a:rPr>
              <a:t>List the In-Kind support for the funded program, determine the nature of the contribution including, but not limited to:</a:t>
            </a:r>
          </a:p>
          <a:p>
            <a:pPr lvl="0"/>
            <a:r>
              <a:rPr lang="en-US" sz="1400" dirty="0"/>
              <a:t>Contracted Fees and Services</a:t>
            </a:r>
          </a:p>
          <a:p>
            <a:pPr marL="228600" lvl="0" indent="-228600">
              <a:buAutoNum type="arabicPeriod"/>
            </a:pPr>
            <a:r>
              <a:rPr lang="en-US" sz="1400" dirty="0"/>
              <a:t>Administrative: Duties being performed at no cost or a discounted rate.</a:t>
            </a:r>
          </a:p>
          <a:p>
            <a:pPr marL="228600" lvl="0" indent="-228600">
              <a:buAutoNum type="arabicPeriod"/>
            </a:pPr>
            <a:r>
              <a:rPr lang="en-US" sz="1400" dirty="0"/>
              <a:t>Artistic: Artists donating all or a portion of their time </a:t>
            </a:r>
          </a:p>
          <a:p>
            <a:pPr lvl="0"/>
            <a:endParaRPr lang="en-US" sz="1400" dirty="0"/>
          </a:p>
          <a:p>
            <a:pPr lvl="0"/>
            <a:r>
              <a:rPr lang="en-US" sz="1400" b="1" dirty="0">
                <a:highlight>
                  <a:srgbClr val="00FF00"/>
                </a:highlight>
              </a:rPr>
              <a:t>*In-Kind Revenue should equal In-Kind Expense.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04C13F-FDB1-33A0-5734-B702D0A655C7}"/>
              </a:ext>
            </a:extLst>
          </p:cNvPr>
          <p:cNvGrpSpPr/>
          <p:nvPr/>
        </p:nvGrpSpPr>
        <p:grpSpPr>
          <a:xfrm>
            <a:off x="252283" y="319921"/>
            <a:ext cx="4666854" cy="6210298"/>
            <a:chOff x="217884" y="266700"/>
            <a:chExt cx="4887843" cy="6324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405AF1-7B91-6940-6098-3EB5EFE38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84" y="266700"/>
              <a:ext cx="4887843" cy="632459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2130A3-65E4-4836-5679-E5461D210F41}"/>
                    </a:ext>
                  </a:extLst>
                </p14:cNvPr>
                <p14:cNvContentPartPr/>
                <p14:nvPr/>
              </p14:nvContentPartPr>
              <p14:xfrm>
                <a:off x="3962236" y="1973709"/>
                <a:ext cx="75024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2130A3-65E4-4836-5679-E5461D210F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24535" y="1901709"/>
                  <a:ext cx="825264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FFD4B3-6657-2BCC-E269-835687401EF6}"/>
                    </a:ext>
                  </a:extLst>
                </p14:cNvPr>
                <p14:cNvContentPartPr/>
                <p14:nvPr/>
              </p14:nvContentPartPr>
              <p14:xfrm>
                <a:off x="3962236" y="2235069"/>
                <a:ext cx="76464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FFD4B3-6657-2BCC-E269-835687401E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24532" y="2163069"/>
                  <a:ext cx="839671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7114D5-582F-0FDF-5CF2-CD0D379A89D9}"/>
                    </a:ext>
                  </a:extLst>
                </p14:cNvPr>
                <p14:cNvContentPartPr/>
                <p14:nvPr/>
              </p14:nvContentPartPr>
              <p14:xfrm>
                <a:off x="3952606" y="2946429"/>
                <a:ext cx="77904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7114D5-582F-0FDF-5CF2-CD0D379A89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14898" y="2874429"/>
                  <a:ext cx="854078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D19E3D-EF85-B55B-448B-434C45D8E7BE}"/>
                    </a:ext>
                  </a:extLst>
                </p14:cNvPr>
                <p14:cNvContentPartPr/>
                <p14:nvPr/>
              </p14:nvContentPartPr>
              <p14:xfrm>
                <a:off x="4343400" y="6206280"/>
                <a:ext cx="441000" cy="42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D19E3D-EF85-B55B-448B-434C45D8E7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5708" y="6133028"/>
                  <a:ext cx="516008" cy="18825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E83454-0E0B-CBEF-4C29-BF40025A272D}"/>
                </a:ext>
              </a:extLst>
            </p:cNvPr>
            <p:cNvSpPr txBox="1"/>
            <p:nvPr/>
          </p:nvSpPr>
          <p:spPr>
            <a:xfrm>
              <a:off x="4142316" y="186201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948D16-853B-C3C0-5F9E-B06C817122E7}"/>
                </a:ext>
              </a:extLst>
            </p:cNvPr>
            <p:cNvSpPr txBox="1"/>
            <p:nvPr/>
          </p:nvSpPr>
          <p:spPr>
            <a:xfrm>
              <a:off x="4128068" y="4479131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3750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16810E-E72E-0204-F2DD-5CC82D137F2D}"/>
                </a:ext>
              </a:extLst>
            </p:cNvPr>
            <p:cNvSpPr txBox="1"/>
            <p:nvPr/>
          </p:nvSpPr>
          <p:spPr>
            <a:xfrm>
              <a:off x="4142316" y="283870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675627-777B-F1A0-CD18-CFD0991AC210}"/>
                </a:ext>
              </a:extLst>
            </p:cNvPr>
            <p:cNvSpPr txBox="1"/>
            <p:nvPr/>
          </p:nvSpPr>
          <p:spPr>
            <a:xfrm>
              <a:off x="4149631" y="3113692"/>
              <a:ext cx="488898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10,500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A5DA86-A41C-6F0B-7719-F8FD9583C31B}"/>
                    </a:ext>
                  </a:extLst>
                </p14:cNvPr>
                <p14:cNvContentPartPr/>
                <p14:nvPr/>
              </p14:nvContentPartPr>
              <p14:xfrm>
                <a:off x="4606168" y="3217702"/>
                <a:ext cx="10728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A5DA86-A41C-6F0B-7719-F8FD9583C3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8526" y="3145702"/>
                  <a:ext cx="182188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F206A8-329A-11FB-1E1B-5A2111745753}"/>
                    </a:ext>
                  </a:extLst>
                </p14:cNvPr>
                <p14:cNvContentPartPr/>
                <p14:nvPr/>
              </p14:nvContentPartPr>
              <p14:xfrm>
                <a:off x="4534528" y="3201502"/>
                <a:ext cx="18360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F206A8-329A-11FB-1E1B-5A21117457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6750" y="3127179"/>
                  <a:ext cx="258778" cy="159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0653F5-6165-764C-C2E1-08014E6BAA13}"/>
                    </a:ext>
                  </a:extLst>
                </p14:cNvPr>
                <p14:cNvContentPartPr/>
                <p14:nvPr/>
              </p14:nvContentPartPr>
              <p14:xfrm>
                <a:off x="4619128" y="3215182"/>
                <a:ext cx="98640" cy="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0653F5-6165-764C-C2E1-08014E6BAA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81479" y="3143182"/>
                  <a:ext cx="173561" cy="1526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7C9D77-AE42-AC43-F663-E2502CC20DEA}"/>
                </a:ext>
              </a:extLst>
            </p:cNvPr>
            <p:cNvSpPr/>
            <p:nvPr/>
          </p:nvSpPr>
          <p:spPr>
            <a:xfrm>
              <a:off x="4583924" y="3175320"/>
              <a:ext cx="140476" cy="99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781810-DFC8-2B9C-A2B6-6D6CD8113ABC}"/>
                </a:ext>
              </a:extLst>
            </p:cNvPr>
            <p:cNvSpPr txBox="1"/>
            <p:nvPr/>
          </p:nvSpPr>
          <p:spPr>
            <a:xfrm>
              <a:off x="4141650" y="5305896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3A42F5-EF79-020C-278B-7E852F430B97}"/>
                </a:ext>
              </a:extLst>
            </p:cNvPr>
            <p:cNvSpPr txBox="1"/>
            <p:nvPr/>
          </p:nvSpPr>
          <p:spPr>
            <a:xfrm>
              <a:off x="4149631" y="5453025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299640-8C56-439A-1AFD-69995F08FE37}"/>
                </a:ext>
              </a:extLst>
            </p:cNvPr>
            <p:cNvSpPr txBox="1"/>
            <p:nvPr/>
          </p:nvSpPr>
          <p:spPr>
            <a:xfrm>
              <a:off x="4128068" y="4638070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3750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6BE5D1-C479-2551-930D-88FEEFFA7509}"/>
                </a:ext>
              </a:extLst>
            </p:cNvPr>
            <p:cNvSpPr txBox="1"/>
            <p:nvPr/>
          </p:nvSpPr>
          <p:spPr>
            <a:xfrm>
              <a:off x="4138111" y="2155988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7500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C6DB52-E7A5-2FA0-5FAB-A9A74F906E9D}"/>
                </a:ext>
              </a:extLst>
            </p:cNvPr>
            <p:cNvSpPr txBox="1"/>
            <p:nvPr/>
          </p:nvSpPr>
          <p:spPr>
            <a:xfrm>
              <a:off x="4149631" y="5733153"/>
              <a:ext cx="462036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10500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8987A0D-F366-70C5-B6C4-9DAEC3814490}"/>
                </a:ext>
              </a:extLst>
            </p:cNvPr>
            <p:cNvSpPr/>
            <p:nvPr/>
          </p:nvSpPr>
          <p:spPr>
            <a:xfrm>
              <a:off x="4583924" y="5791200"/>
              <a:ext cx="140476" cy="99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2590D75-FEBD-5922-2308-CBAFD5C2A86D}"/>
                  </a:ext>
                </a:extLst>
              </p14:cNvPr>
              <p14:cNvContentPartPr/>
              <p14:nvPr/>
            </p14:nvContentPartPr>
            <p14:xfrm>
              <a:off x="3816634" y="3194479"/>
              <a:ext cx="727031" cy="71331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2590D75-FEBD-5922-2308-CBAFD5C2A8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0660" y="3122788"/>
                <a:ext cx="798619" cy="215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98A458C-EF38-FC4D-9D86-853CF3EB529B}"/>
                  </a:ext>
                </a:extLst>
              </p14:cNvPr>
              <p14:cNvContentPartPr/>
              <p14:nvPr/>
            </p14:nvContentPartPr>
            <p14:xfrm>
              <a:off x="3838022" y="5747898"/>
              <a:ext cx="705643" cy="6923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98A458C-EF38-FC4D-9D86-853CF3EB52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02057" y="5676141"/>
                <a:ext cx="777214" cy="213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55FC20-B83E-AE6E-D378-FA4F9A51786F}"/>
                  </a:ext>
                </a:extLst>
              </p14:cNvPr>
              <p14:cNvContentPartPr/>
              <p14:nvPr/>
            </p14:nvContentPartPr>
            <p14:xfrm>
              <a:off x="457200" y="2388922"/>
              <a:ext cx="1066800" cy="158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55FC20-B83E-AE6E-D378-FA4F9A5178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232" y="2071522"/>
                <a:ext cx="1138376" cy="6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C08114B-AD59-0FD3-18F5-F8143CDC930B}"/>
                  </a:ext>
                </a:extLst>
              </p14:cNvPr>
              <p14:cNvContentPartPr/>
              <p14:nvPr/>
            </p14:nvContentPartPr>
            <p14:xfrm>
              <a:off x="457200" y="1998731"/>
              <a:ext cx="1066800" cy="1587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C08114B-AD59-0FD3-18F5-F8143CDC93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232" y="1681331"/>
                <a:ext cx="1138376" cy="6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869A10-D6F9-D8AD-F655-E976B9CC0ECE}"/>
                  </a:ext>
                </a:extLst>
              </p14:cNvPr>
              <p14:cNvContentPartPr/>
              <p14:nvPr/>
            </p14:nvContentPartPr>
            <p14:xfrm>
              <a:off x="457200" y="2276245"/>
              <a:ext cx="1066800" cy="1587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869A10-D6F9-D8AD-F655-E976B9CC0E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232" y="1958845"/>
                <a:ext cx="1138376" cy="6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54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5EED0-5512-10A9-92F4-8604F110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ADACE5-985D-1135-BB2D-285EF8B90394}"/>
              </a:ext>
            </a:extLst>
          </p:cNvPr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196D3-CF81-74C5-35DE-88DA21497298}"/>
              </a:ext>
            </a:extLst>
          </p:cNvPr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AF9CE-6ED2-DF34-EC41-F8696A166E3F}"/>
              </a:ext>
            </a:extLst>
          </p:cNvPr>
          <p:cNvSpPr txBox="1"/>
          <p:nvPr/>
        </p:nvSpPr>
        <p:spPr>
          <a:xfrm>
            <a:off x="380999" y="411637"/>
            <a:ext cx="8763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Align FFR &amp; Volunteer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EC10DF-1EDD-BC6D-F766-0C0A1048E724}"/>
              </a:ext>
            </a:extLst>
          </p:cNvPr>
          <p:cNvGrpSpPr/>
          <p:nvPr/>
        </p:nvGrpSpPr>
        <p:grpSpPr>
          <a:xfrm>
            <a:off x="123133" y="1303098"/>
            <a:ext cx="4168557" cy="5257565"/>
            <a:chOff x="21213" y="155987"/>
            <a:chExt cx="4887843" cy="63245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631578-0AEF-E0B5-27D8-9E7F1570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3" y="155987"/>
              <a:ext cx="4887843" cy="632459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D96DD8-769A-0D60-ADEE-17A932C06377}"/>
                    </a:ext>
                  </a:extLst>
                </p14:cNvPr>
                <p14:cNvContentPartPr/>
                <p14:nvPr/>
              </p14:nvContentPartPr>
              <p14:xfrm>
                <a:off x="3843713" y="2146947"/>
                <a:ext cx="76464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D96DD8-769A-0D60-ADEE-17A932C0637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01514" y="2074947"/>
                  <a:ext cx="848615" cy="144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78AF58-D318-AF44-DBD2-72A635EB3DA7}"/>
                </a:ext>
              </a:extLst>
            </p:cNvPr>
            <p:cNvSpPr txBox="1"/>
            <p:nvPr/>
          </p:nvSpPr>
          <p:spPr>
            <a:xfrm>
              <a:off x="4142316" y="186201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BADD27-83C8-B1A7-B419-6860018EA1FD}"/>
                </a:ext>
              </a:extLst>
            </p:cNvPr>
            <p:cNvSpPr txBox="1"/>
            <p:nvPr/>
          </p:nvSpPr>
          <p:spPr>
            <a:xfrm>
              <a:off x="4128068" y="4479131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3750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C7D10D-C536-158D-C504-2115879995F9}"/>
                </a:ext>
              </a:extLst>
            </p:cNvPr>
            <p:cNvSpPr txBox="1"/>
            <p:nvPr/>
          </p:nvSpPr>
          <p:spPr>
            <a:xfrm>
              <a:off x="4111894" y="2689565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AA095F-20D5-53FF-7099-D5FE016B197F}"/>
                </a:ext>
              </a:extLst>
            </p:cNvPr>
            <p:cNvSpPr txBox="1"/>
            <p:nvPr/>
          </p:nvSpPr>
          <p:spPr>
            <a:xfrm>
              <a:off x="4086955" y="3263494"/>
              <a:ext cx="488898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10,500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150299-C2F1-64B1-A4A2-957F42023131}"/>
                    </a:ext>
                  </a:extLst>
                </p14:cNvPr>
                <p14:cNvContentPartPr/>
                <p14:nvPr/>
              </p14:nvContentPartPr>
              <p14:xfrm>
                <a:off x="4606168" y="3217702"/>
                <a:ext cx="10728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A5DA86-A41C-6F0B-7719-F8FD9583C3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8526" y="3145702"/>
                  <a:ext cx="182188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3776E3-13F0-DAF1-CD7C-27A319974013}"/>
                    </a:ext>
                  </a:extLst>
                </p14:cNvPr>
                <p14:cNvContentPartPr/>
                <p14:nvPr/>
              </p14:nvContentPartPr>
              <p14:xfrm>
                <a:off x="4534528" y="3201502"/>
                <a:ext cx="18360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F206A8-329A-11FB-1E1B-5A21117457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6750" y="3127179"/>
                  <a:ext cx="258778" cy="159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3B6604-D608-0D1C-886B-8CD778F2F666}"/>
                    </a:ext>
                  </a:extLst>
                </p14:cNvPr>
                <p14:cNvContentPartPr/>
                <p14:nvPr/>
              </p14:nvContentPartPr>
              <p14:xfrm>
                <a:off x="4619128" y="3215182"/>
                <a:ext cx="98640" cy="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0653F5-6165-764C-C2E1-08014E6BAA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81479" y="3143182"/>
                  <a:ext cx="173561" cy="1526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B82FE6-4E66-2A0E-1E4F-476F7B436EED}"/>
                </a:ext>
              </a:extLst>
            </p:cNvPr>
            <p:cNvSpPr/>
            <p:nvPr/>
          </p:nvSpPr>
          <p:spPr>
            <a:xfrm>
              <a:off x="4583924" y="3175320"/>
              <a:ext cx="140476" cy="99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FFFCBA-2CB0-277F-1CFC-FC359BAED2D8}"/>
                </a:ext>
              </a:extLst>
            </p:cNvPr>
            <p:cNvSpPr txBox="1"/>
            <p:nvPr/>
          </p:nvSpPr>
          <p:spPr>
            <a:xfrm>
              <a:off x="4141650" y="5305896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1C6A86-F078-6BAC-FCC4-894A8E2EF9AA}"/>
                </a:ext>
              </a:extLst>
            </p:cNvPr>
            <p:cNvSpPr txBox="1"/>
            <p:nvPr/>
          </p:nvSpPr>
          <p:spPr>
            <a:xfrm>
              <a:off x="4149631" y="5453025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9783D4-2F7F-846C-5630-5397B66E04D3}"/>
                </a:ext>
              </a:extLst>
            </p:cNvPr>
            <p:cNvSpPr txBox="1"/>
            <p:nvPr/>
          </p:nvSpPr>
          <p:spPr>
            <a:xfrm>
              <a:off x="4128068" y="4638070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3750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B2477A-22E4-45C5-4616-4B80289EC20D}"/>
                </a:ext>
              </a:extLst>
            </p:cNvPr>
            <p:cNvSpPr txBox="1"/>
            <p:nvPr/>
          </p:nvSpPr>
          <p:spPr>
            <a:xfrm>
              <a:off x="4149631" y="1997384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7500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011DB0-1D0F-04CD-26F0-7E3163AC791A}"/>
                </a:ext>
              </a:extLst>
            </p:cNvPr>
            <p:cNvSpPr txBox="1"/>
            <p:nvPr/>
          </p:nvSpPr>
          <p:spPr>
            <a:xfrm>
              <a:off x="4149631" y="5733153"/>
              <a:ext cx="462036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10500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D8A5F1-6A73-69CD-0CD1-E458FFA23F23}"/>
                </a:ext>
              </a:extLst>
            </p:cNvPr>
            <p:cNvSpPr/>
            <p:nvPr/>
          </p:nvSpPr>
          <p:spPr>
            <a:xfrm>
              <a:off x="4583924" y="5791200"/>
              <a:ext cx="140476" cy="99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0CE6977-CEE9-A077-5C4B-0AA379AD9097}"/>
              </a:ext>
            </a:extLst>
          </p:cNvPr>
          <p:cNvSpPr txBox="1"/>
          <p:nvPr/>
        </p:nvSpPr>
        <p:spPr>
          <a:xfrm>
            <a:off x="4154972" y="1453358"/>
            <a:ext cx="47223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u="sng" dirty="0"/>
              <a:t>Program Data: Volunteer Data</a:t>
            </a:r>
            <a:endParaRPr lang="en-US" sz="1400" b="1" dirty="0"/>
          </a:p>
          <a:p>
            <a:pPr lvl="0"/>
            <a:r>
              <a:rPr lang="en-US" sz="1400" dirty="0"/>
              <a:t>14a. How many volunteers participated in your funded programs and services (board members may be counted)?</a:t>
            </a:r>
          </a:p>
          <a:p>
            <a:pPr lvl="0"/>
            <a:endParaRPr lang="en-US" sz="1400" b="1" dirty="0"/>
          </a:p>
          <a:p>
            <a:pPr lvl="0"/>
            <a:r>
              <a:rPr lang="en-US" sz="1400" dirty="0"/>
              <a:t>14b. How many total hours did your volunteers put in to make your funded programs and services happen?</a:t>
            </a:r>
          </a:p>
          <a:p>
            <a:pPr lvl="0"/>
            <a:endParaRPr lang="en-US" sz="1400" b="1" dirty="0"/>
          </a:p>
          <a:p>
            <a:pPr lvl="0"/>
            <a:r>
              <a:rPr lang="en-US" sz="1400" i="1" dirty="0"/>
              <a:t>If you list Volunteer Hours under Volunteer Data,  this is counted towards (</a:t>
            </a:r>
            <a:r>
              <a:rPr lang="en-US" sz="1400" i="1" dirty="0">
                <a:highlight>
                  <a:srgbClr val="00FFFF"/>
                </a:highlight>
              </a:rPr>
              <a:t>Other Private Support) </a:t>
            </a:r>
            <a:r>
              <a:rPr lang="en-US" sz="1400" i="1" dirty="0"/>
              <a:t>on your Final Fiscal Report. </a:t>
            </a:r>
            <a:endParaRPr lang="en-US" sz="1400" i="1" dirty="0">
              <a:highlight>
                <a:srgbClr val="00FFFF"/>
              </a:highligh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4FC788-35F4-F3F0-235B-D8E2628A0E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t="48689" r="36666" b="7524"/>
          <a:stretch>
            <a:fillRect/>
          </a:stretch>
        </p:blipFill>
        <p:spPr>
          <a:xfrm>
            <a:off x="4045349" y="3867030"/>
            <a:ext cx="4800600" cy="215209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CFE8734-436E-5924-B912-32CCAB5BFED9}"/>
              </a:ext>
            </a:extLst>
          </p:cNvPr>
          <p:cNvSpPr/>
          <p:nvPr/>
        </p:nvSpPr>
        <p:spPr>
          <a:xfrm>
            <a:off x="4384678" y="5618983"/>
            <a:ext cx="2286000" cy="284047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Hours listed here will relate to Private Support</a:t>
            </a:r>
          </a:p>
        </p:txBody>
      </p:sp>
    </p:spTree>
    <p:extLst>
      <p:ext uri="{BB962C8B-B14F-4D97-AF65-F5344CB8AC3E}">
        <p14:creationId xmlns:p14="http://schemas.microsoft.com/office/powerpoint/2010/main" val="3527042019"/>
      </p:ext>
    </p:extLst>
  </p:cSld>
  <p:clrMapOvr>
    <a:masterClrMapping/>
  </p:clrMapOvr>
</p:sld>
</file>

<file path=ppt/theme/theme1.xml><?xml version="1.0" encoding="utf-8"?>
<a:theme xmlns:a="http://schemas.openxmlformats.org/drawingml/2006/main" name="NMA 2021_Arial Font">
  <a:themeElements>
    <a:clrScheme name="New Mexico Arts COLORS">
      <a:dk1>
        <a:srgbClr val="103154"/>
      </a:dk1>
      <a:lt1>
        <a:srgbClr val="A1BEBC"/>
      </a:lt1>
      <a:dk2>
        <a:srgbClr val="00BFC3"/>
      </a:dk2>
      <a:lt2>
        <a:srgbClr val="0096FF"/>
      </a:lt2>
      <a:accent1>
        <a:srgbClr val="4B7A8C"/>
      </a:accent1>
      <a:accent2>
        <a:srgbClr val="C2D97E"/>
      </a:accent2>
      <a:accent3>
        <a:srgbClr val="73A570"/>
      </a:accent3>
      <a:accent4>
        <a:srgbClr val="274124"/>
      </a:accent4>
      <a:accent5>
        <a:srgbClr val="73C5DB"/>
      </a:accent5>
      <a:accent6>
        <a:srgbClr val="28495A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3491</TotalTime>
  <Words>1168</Words>
  <Application>Microsoft Office PowerPoint</Application>
  <PresentationFormat>On-screen Show (4:3)</PresentationFormat>
  <Paragraphs>138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 Black</vt:lpstr>
      <vt:lpstr>Avenir Next LT Pro Demi</vt:lpstr>
      <vt:lpstr>Calibri</vt:lpstr>
      <vt:lpstr>Courier New</vt:lpstr>
      <vt:lpstr>Tahoma</vt:lpstr>
      <vt:lpstr>Wingdings</vt:lpstr>
      <vt:lpstr>NMA 2021_Arial Font</vt:lpstr>
      <vt:lpstr> Final Report Tips FY2026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fy21 panelist orientation</dc:title>
  <dc:creator>Blyth, Anna J.</dc:creator>
  <cp:lastModifiedBy>Blyth, Anna, DCA</cp:lastModifiedBy>
  <cp:revision>167</cp:revision>
  <cp:lastPrinted>2026-04-23T14:52:54Z</cp:lastPrinted>
  <dcterms:created xsi:type="dcterms:W3CDTF">2020-02-13T19:40:32Z</dcterms:created>
  <dcterms:modified xsi:type="dcterms:W3CDTF">2026-05-19T17:27:04Z</dcterms:modified>
</cp:coreProperties>
</file>